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7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2" r:id="rId2"/>
    <p:sldId id="256" r:id="rId3"/>
    <p:sldId id="265" r:id="rId4"/>
    <p:sldId id="266" r:id="rId5"/>
    <p:sldId id="268" r:id="rId6"/>
    <p:sldId id="257" r:id="rId7"/>
    <p:sldId id="270" r:id="rId8"/>
    <p:sldId id="261" r:id="rId9"/>
    <p:sldId id="269" r:id="rId10"/>
    <p:sldId id="260" r:id="rId1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824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660"/>
  </p:normalViewPr>
  <p:slideViewPr>
    <p:cSldViewPr>
      <p:cViewPr>
        <p:scale>
          <a:sx n="110" d="100"/>
          <a:sy n="110" d="100"/>
        </p:scale>
        <p:origin x="-1650" y="-15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C17D5B-26F7-4ADD-8506-9660E4AC6DEC}" type="datetimeFigureOut">
              <a:rPr lang="zh-CN" altLang="en-US" smtClean="0"/>
              <a:t>2019/7/19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8C943D-4B76-4875-BA72-50FAF2C111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078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818C6-0C88-4842-95D3-3D190B4516E5}" type="datetimeFigureOut">
              <a:rPr lang="zh-CN" altLang="en-US" smtClean="0"/>
              <a:t>2019/7/19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2CF6-FED9-445A-B19B-85B78B288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851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818C6-0C88-4842-95D3-3D190B4516E5}" type="datetimeFigureOut">
              <a:rPr lang="zh-CN" altLang="en-US" smtClean="0"/>
              <a:t>2019/7/19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2CF6-FED9-445A-B19B-85B78B288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719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818C6-0C88-4842-95D3-3D190B4516E5}" type="datetimeFigureOut">
              <a:rPr lang="zh-CN" altLang="en-US" smtClean="0"/>
              <a:t>2019/7/19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2CF6-FED9-445A-B19B-85B78B288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480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818C6-0C88-4842-95D3-3D190B4516E5}" type="datetimeFigureOut">
              <a:rPr lang="zh-CN" altLang="en-US" smtClean="0"/>
              <a:t>2019/7/19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2CF6-FED9-445A-B19B-85B78B288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3730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818C6-0C88-4842-95D3-3D190B4516E5}" type="datetimeFigureOut">
              <a:rPr lang="zh-CN" altLang="en-US" smtClean="0"/>
              <a:t>2019/7/19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2CF6-FED9-445A-B19B-85B78B288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93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818C6-0C88-4842-95D3-3D190B4516E5}" type="datetimeFigureOut">
              <a:rPr lang="zh-CN" altLang="en-US" smtClean="0"/>
              <a:t>2019/7/19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2CF6-FED9-445A-B19B-85B78B288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1555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818C6-0C88-4842-95D3-3D190B4516E5}" type="datetimeFigureOut">
              <a:rPr lang="zh-CN" altLang="en-US" smtClean="0"/>
              <a:t>2019/7/19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2CF6-FED9-445A-B19B-85B78B288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979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818C6-0C88-4842-95D3-3D190B4516E5}" type="datetimeFigureOut">
              <a:rPr lang="zh-CN" altLang="en-US" smtClean="0"/>
              <a:t>2019/7/19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2CF6-FED9-445A-B19B-85B78B288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64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818C6-0C88-4842-95D3-3D190B4516E5}" type="datetimeFigureOut">
              <a:rPr lang="zh-CN" altLang="en-US" smtClean="0"/>
              <a:t>2019/7/19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2CF6-FED9-445A-B19B-85B78B288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791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818C6-0C88-4842-95D3-3D190B4516E5}" type="datetimeFigureOut">
              <a:rPr lang="zh-CN" altLang="en-US" smtClean="0"/>
              <a:t>2019/7/19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2CF6-FED9-445A-B19B-85B78B288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177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818C6-0C88-4842-95D3-3D190B4516E5}" type="datetimeFigureOut">
              <a:rPr lang="zh-CN" altLang="en-US" smtClean="0"/>
              <a:t>2019/7/19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02CF6-FED9-445A-B19B-85B78B288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305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E818C6-0C88-4842-95D3-3D190B4516E5}" type="datetimeFigureOut">
              <a:rPr lang="zh-CN" altLang="en-US" smtClean="0"/>
              <a:t>2019/7/19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02CF6-FED9-445A-B19B-85B78B288B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1773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7393e6d2fc74159836bb16d23f5ad70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90" y="-2540"/>
            <a:ext cx="6817360" cy="6863715"/>
          </a:xfrm>
          <a:prstGeom prst="rect">
            <a:avLst/>
          </a:prstGeom>
        </p:spPr>
      </p:pic>
      <p:sp>
        <p:nvSpPr>
          <p:cNvPr id="5" name="文本框 10"/>
          <p:cNvSpPr txBox="1"/>
          <p:nvPr/>
        </p:nvSpPr>
        <p:spPr>
          <a:xfrm>
            <a:off x="2092310" y="2348880"/>
            <a:ext cx="7033458" cy="31700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如</a:t>
            </a:r>
            <a:r>
              <a:rPr lang="zh-CN" altLang="en-US" sz="2800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何做一个视力保护器？</a:t>
            </a:r>
            <a:endParaRPr lang="en-US" altLang="zh-CN" sz="1600" dirty="0">
              <a:solidFill>
                <a:srgbClr val="6AE7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en-US" altLang="zh-CN" sz="2800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800" dirty="0" smtClean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800" dirty="0" smtClean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基于</a:t>
            </a:r>
            <a:r>
              <a:rPr lang="en-US" altLang="zh-CN" sz="2800" dirty="0" smtClean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STM32F767</a:t>
            </a:r>
            <a:endParaRPr lang="en-US" altLang="zh-CN" sz="2400" dirty="0">
              <a:solidFill>
                <a:srgbClr val="6AE7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2400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          </a:t>
            </a:r>
            <a:endParaRPr lang="en-US" altLang="zh-CN" sz="2400" dirty="0" smtClean="0">
              <a:solidFill>
                <a:srgbClr val="6AE7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zh-CN" sz="2400" dirty="0">
              <a:solidFill>
                <a:srgbClr val="6AE7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zh-CN" sz="2400" dirty="0" smtClean="0">
              <a:solidFill>
                <a:srgbClr val="6AE7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zh-CN" sz="2400" dirty="0">
              <a:solidFill>
                <a:srgbClr val="6AE7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zh-CN" sz="2400" dirty="0" smtClean="0">
              <a:solidFill>
                <a:srgbClr val="6AE7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en-US" altLang="zh-CN" sz="2400" dirty="0" smtClean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endParaRPr lang="en-US" altLang="zh-CN" sz="2400" dirty="0">
              <a:solidFill>
                <a:srgbClr val="6AE7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26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1761491" y="522284"/>
            <a:ext cx="7056784" cy="6119805"/>
            <a:chOff x="1761491" y="522284"/>
            <a:chExt cx="7056784" cy="6119805"/>
          </a:xfrm>
        </p:grpSpPr>
        <p:sp>
          <p:nvSpPr>
            <p:cNvPr id="4" name="流程图: 终止 3"/>
            <p:cNvSpPr/>
            <p:nvPr/>
          </p:nvSpPr>
          <p:spPr>
            <a:xfrm>
              <a:off x="3993739" y="522284"/>
              <a:ext cx="878295" cy="288032"/>
            </a:xfrm>
            <a:prstGeom prst="flowChartTerminator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</a:rPr>
                <a:t>开始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284121" y="1781600"/>
              <a:ext cx="1867852" cy="32373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</a:rPr>
                <a:t>Switch</a:t>
              </a:r>
              <a:r>
                <a:rPr lang="zh-CN" altLang="en-US" dirty="0" smtClean="0">
                  <a:solidFill>
                    <a:schemeClr val="bg1"/>
                  </a:solidFill>
                </a:rPr>
                <a:t>键按下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200432" y="3097795"/>
              <a:ext cx="2361677" cy="384719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</a:rPr>
                <a:t>时间</a:t>
              </a:r>
              <a:r>
                <a:rPr lang="en-US" altLang="zh-CN" dirty="0" smtClean="0">
                  <a:solidFill>
                    <a:schemeClr val="bg1"/>
                  </a:solidFill>
                </a:rPr>
                <a:t>/</a:t>
              </a:r>
              <a:r>
                <a:rPr lang="zh-CN" altLang="en-US" dirty="0" smtClean="0">
                  <a:solidFill>
                    <a:schemeClr val="bg1"/>
                  </a:solidFill>
                </a:rPr>
                <a:t>距离</a:t>
              </a:r>
              <a:r>
                <a:rPr lang="en-US" altLang="zh-CN" dirty="0" smtClean="0">
                  <a:solidFill>
                    <a:schemeClr val="bg1"/>
                  </a:solidFill>
                </a:rPr>
                <a:t>/</a:t>
              </a:r>
              <a:r>
                <a:rPr lang="zh-CN" altLang="en-US" dirty="0" smtClean="0">
                  <a:solidFill>
                    <a:schemeClr val="bg1"/>
                  </a:solidFill>
                </a:rPr>
                <a:t>光照设置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直接箭头连接符 8"/>
            <p:cNvCxnSpPr>
              <a:stCxn id="4" idx="2"/>
            </p:cNvCxnSpPr>
            <p:nvPr/>
          </p:nvCxnSpPr>
          <p:spPr>
            <a:xfrm flipH="1">
              <a:off x="3200770" y="810316"/>
              <a:ext cx="1232117" cy="958584"/>
            </a:xfrm>
            <a:prstGeom prst="straightConnector1">
              <a:avLst/>
            </a:prstGeom>
            <a:noFill/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/>
          </p:nvCxnSpPr>
          <p:spPr>
            <a:xfrm>
              <a:off x="3171086" y="2095112"/>
              <a:ext cx="0" cy="396350"/>
            </a:xfrm>
            <a:prstGeom prst="straightConnector1">
              <a:avLst/>
            </a:prstGeom>
            <a:noFill/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>
              <a:off x="5375494" y="2136876"/>
              <a:ext cx="11554" cy="919384"/>
            </a:xfrm>
            <a:prstGeom prst="straightConnector1">
              <a:avLst/>
            </a:prstGeom>
            <a:noFill/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/>
            <p:nvPr/>
          </p:nvCxnSpPr>
          <p:spPr>
            <a:xfrm flipH="1">
              <a:off x="5375965" y="3542675"/>
              <a:ext cx="1" cy="396349"/>
            </a:xfrm>
            <a:prstGeom prst="straightConnector1">
              <a:avLst/>
            </a:prstGeom>
            <a:noFill/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矩形 47"/>
            <p:cNvSpPr/>
            <p:nvPr/>
          </p:nvSpPr>
          <p:spPr>
            <a:xfrm>
              <a:off x="4497795" y="1790003"/>
              <a:ext cx="1867852" cy="32373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</a:rPr>
                <a:t>Enter</a:t>
              </a:r>
              <a:r>
                <a:rPr lang="zh-CN" altLang="en-US" dirty="0" smtClean="0">
                  <a:solidFill>
                    <a:schemeClr val="bg1"/>
                  </a:solidFill>
                </a:rPr>
                <a:t>键按下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9" name="直接箭头连接符 48"/>
            <p:cNvCxnSpPr>
              <a:stCxn id="4" idx="2"/>
            </p:cNvCxnSpPr>
            <p:nvPr/>
          </p:nvCxnSpPr>
          <p:spPr>
            <a:xfrm>
              <a:off x="4432887" y="810316"/>
              <a:ext cx="968935" cy="958584"/>
            </a:xfrm>
            <a:prstGeom prst="straightConnector1">
              <a:avLst/>
            </a:prstGeom>
            <a:noFill/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矩形 57"/>
            <p:cNvSpPr/>
            <p:nvPr/>
          </p:nvSpPr>
          <p:spPr>
            <a:xfrm>
              <a:off x="1761491" y="2491462"/>
              <a:ext cx="2520280" cy="32373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</a:rPr>
                <a:t>切换标志位并刷新屏幕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4027345" y="3967664"/>
              <a:ext cx="2678933" cy="384719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</a:rPr>
                <a:t>Add/Less</a:t>
              </a:r>
              <a:r>
                <a:rPr lang="zh-CN" altLang="en-US" dirty="0" smtClean="0">
                  <a:solidFill>
                    <a:schemeClr val="bg1"/>
                  </a:solidFill>
                </a:rPr>
                <a:t>调整设置参数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3811086" y="5648548"/>
              <a:ext cx="3111452" cy="384719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写入内部存储并返回主菜单</a:t>
              </a:r>
            </a:p>
          </p:txBody>
        </p:sp>
        <p:sp>
          <p:nvSpPr>
            <p:cNvPr id="63" name="流程图: 决策 62"/>
            <p:cNvSpPr/>
            <p:nvPr/>
          </p:nvSpPr>
          <p:spPr>
            <a:xfrm>
              <a:off x="3890866" y="4712444"/>
              <a:ext cx="2815412" cy="654397"/>
            </a:xfrm>
            <a:prstGeom prst="flowChartDecision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Enter</a:t>
              </a:r>
              <a:r>
                <a:rPr lang="zh-CN" altLang="en-US" dirty="0">
                  <a:solidFill>
                    <a:schemeClr val="bg1"/>
                  </a:solidFill>
                </a:rPr>
                <a:t>键按下</a:t>
              </a:r>
            </a:p>
          </p:txBody>
        </p:sp>
        <p:cxnSp>
          <p:nvCxnSpPr>
            <p:cNvPr id="64" name="直接连接符 63"/>
            <p:cNvCxnSpPr/>
            <p:nvPr/>
          </p:nvCxnSpPr>
          <p:spPr>
            <a:xfrm>
              <a:off x="8818275" y="666300"/>
              <a:ext cx="0" cy="597578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>
              <a:off x="7995014" y="3740849"/>
              <a:ext cx="0" cy="129879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>
              <a:off x="5287739" y="6033267"/>
              <a:ext cx="0" cy="60882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5287740" y="6642089"/>
              <a:ext cx="353053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6739233" y="5030395"/>
              <a:ext cx="1255781" cy="651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箭头连接符 77"/>
            <p:cNvCxnSpPr/>
            <p:nvPr/>
          </p:nvCxnSpPr>
          <p:spPr>
            <a:xfrm flipH="1">
              <a:off x="5287738" y="4352383"/>
              <a:ext cx="1" cy="396349"/>
            </a:xfrm>
            <a:prstGeom prst="straightConnector1">
              <a:avLst/>
            </a:prstGeom>
            <a:noFill/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箭头连接符 78"/>
            <p:cNvCxnSpPr>
              <a:stCxn id="63" idx="2"/>
            </p:cNvCxnSpPr>
            <p:nvPr/>
          </p:nvCxnSpPr>
          <p:spPr>
            <a:xfrm>
              <a:off x="5298572" y="5366841"/>
              <a:ext cx="673" cy="288516"/>
            </a:xfrm>
            <a:prstGeom prst="straightConnector1">
              <a:avLst/>
            </a:prstGeom>
            <a:noFill/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箭头连接符 79"/>
            <p:cNvCxnSpPr/>
            <p:nvPr/>
          </p:nvCxnSpPr>
          <p:spPr>
            <a:xfrm flipH="1">
              <a:off x="4917356" y="666300"/>
              <a:ext cx="3900919" cy="0"/>
            </a:xfrm>
            <a:prstGeom prst="straightConnector1">
              <a:avLst/>
            </a:prstGeom>
            <a:noFill/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箭头连接符 85"/>
            <p:cNvCxnSpPr/>
            <p:nvPr/>
          </p:nvCxnSpPr>
          <p:spPr>
            <a:xfrm flipH="1">
              <a:off x="5381271" y="3740849"/>
              <a:ext cx="2613743" cy="0"/>
            </a:xfrm>
            <a:prstGeom prst="straightConnector1">
              <a:avLst/>
            </a:prstGeom>
            <a:noFill/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>
              <a:off x="5405115" y="532643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</a:rPr>
                <a:t>是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6722048" y="471244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</a:rPr>
                <a:t>否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583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4878978" y="3191586"/>
            <a:ext cx="3900859" cy="2764511"/>
            <a:chOff x="1515615" y="908720"/>
            <a:chExt cx="5129944" cy="3871766"/>
          </a:xfrm>
        </p:grpSpPr>
        <p:sp>
          <p:nvSpPr>
            <p:cNvPr id="4" name="矩形 3"/>
            <p:cNvSpPr/>
            <p:nvPr/>
          </p:nvSpPr>
          <p:spPr>
            <a:xfrm>
              <a:off x="3387822" y="2315817"/>
              <a:ext cx="1440160" cy="1008112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</a:rPr>
                <a:t>单片机</a:t>
              </a:r>
              <a:endParaRPr lang="en-US" altLang="zh-CN" sz="16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</a:rPr>
                <a:t>主控芯片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387822" y="908720"/>
              <a:ext cx="1440160" cy="936104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</a:rPr>
                <a:t>光</a:t>
              </a:r>
              <a:r>
                <a:rPr lang="zh-CN" altLang="en-US" sz="1600" dirty="0" smtClean="0">
                  <a:solidFill>
                    <a:schemeClr val="bg1"/>
                  </a:solidFill>
                </a:rPr>
                <a:t>敏电阻测光电路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515615" y="2387825"/>
              <a:ext cx="1440160" cy="936104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bg1"/>
                  </a:solidFill>
                </a:rPr>
                <a:t>超声</a:t>
              </a:r>
              <a:r>
                <a:rPr lang="zh-CN" altLang="en-US" sz="1600" dirty="0" smtClean="0">
                  <a:solidFill>
                    <a:schemeClr val="bg1"/>
                  </a:solidFill>
                </a:rPr>
                <a:t>波</a:t>
              </a:r>
              <a:endParaRPr lang="en-US" altLang="zh-CN" sz="16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</a:rPr>
                <a:t>测距电路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387823" y="3764970"/>
              <a:ext cx="1440160" cy="1015516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</a:rPr>
                <a:t>蜂鸣器</a:t>
              </a:r>
              <a:endParaRPr lang="en-US" altLang="zh-CN" sz="16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</a:rPr>
                <a:t>报警电路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5260030" y="2315817"/>
              <a:ext cx="1385529" cy="1008112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</a:rPr>
                <a:t>液晶</a:t>
              </a:r>
              <a:endParaRPr lang="en-US" altLang="zh-CN" sz="16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</a:rPr>
                <a:t>显示电路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3" name="右箭头 12"/>
            <p:cNvSpPr/>
            <p:nvPr/>
          </p:nvSpPr>
          <p:spPr>
            <a:xfrm rot="5400000">
              <a:off x="3876160" y="1952836"/>
              <a:ext cx="432048" cy="216024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14" name="右箭头 13"/>
            <p:cNvSpPr/>
            <p:nvPr/>
          </p:nvSpPr>
          <p:spPr>
            <a:xfrm rot="16200000">
              <a:off x="3855783" y="3431941"/>
              <a:ext cx="432048" cy="216024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15" name="右箭头 14"/>
            <p:cNvSpPr/>
            <p:nvPr/>
          </p:nvSpPr>
          <p:spPr>
            <a:xfrm rot="10800000">
              <a:off x="4827982" y="2688946"/>
              <a:ext cx="432048" cy="216024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16" name="右箭头 15"/>
            <p:cNvSpPr/>
            <p:nvPr/>
          </p:nvSpPr>
          <p:spPr>
            <a:xfrm>
              <a:off x="2955775" y="2711861"/>
              <a:ext cx="432048" cy="216024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811"/>
          <a:stretch/>
        </p:blipFill>
        <p:spPr bwMode="auto">
          <a:xfrm>
            <a:off x="251522" y="3191586"/>
            <a:ext cx="3653491" cy="3028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8804" y="0"/>
            <a:ext cx="8683787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需求分</a:t>
            </a:r>
            <a:r>
              <a:rPr lang="zh-CN" altLang="en-US" b="1" dirty="0" smtClean="0">
                <a:solidFill>
                  <a:schemeClr val="bg1"/>
                </a:solidFill>
              </a:rPr>
              <a:t>析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可以设置超声波的报警距离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可以设置光线强和光线弱的报警值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可以设置学习时间报警的功能。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具有掉电保存功能，保存在</a:t>
            </a:r>
            <a:r>
              <a:rPr lang="en-US" altLang="zh-CN" sz="1600" dirty="0">
                <a:solidFill>
                  <a:schemeClr val="bg1"/>
                </a:solidFill>
              </a:rPr>
              <a:t>STCstm32f767</a:t>
            </a:r>
            <a:r>
              <a:rPr lang="zh-CN" altLang="en-US" sz="1600" dirty="0">
                <a:solidFill>
                  <a:schemeClr val="bg1"/>
                </a:solidFill>
              </a:rPr>
              <a:t>内部，上电无需重新设置。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当超声波测到使用者身体（脸部）到写字台的距离低于设定值时，会发出声光报</a:t>
            </a:r>
            <a:r>
              <a:rPr lang="zh-CN" altLang="en-US" sz="1600" dirty="0" smtClean="0">
                <a:solidFill>
                  <a:schemeClr val="bg1"/>
                </a:solidFill>
              </a:rPr>
              <a:t>警</a:t>
            </a:r>
            <a:endParaRPr lang="zh-CN" alt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检测环境亮度，当光线亮度低于下限值或高于上限值都会声光报警，提醒用户调整光强。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学习时间自动检测，当学习时间达到</a:t>
            </a:r>
            <a:r>
              <a:rPr lang="en-US" altLang="zh-CN" sz="1600" dirty="0">
                <a:solidFill>
                  <a:schemeClr val="bg1"/>
                </a:solidFill>
              </a:rPr>
              <a:t>45</a:t>
            </a:r>
            <a:r>
              <a:rPr lang="zh-CN" altLang="en-US" sz="1600" dirty="0">
                <a:solidFill>
                  <a:schemeClr val="bg1"/>
                </a:solidFill>
              </a:rPr>
              <a:t>分钟时，蜂鸣器报警，灯闪，提醒使用者休息片刻。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bg1"/>
                </a:solidFill>
              </a:rPr>
              <a:t>LCD</a:t>
            </a:r>
            <a:r>
              <a:rPr lang="zh-CN" altLang="en-US" sz="1600" dirty="0">
                <a:solidFill>
                  <a:schemeClr val="bg1"/>
                </a:solidFill>
              </a:rPr>
              <a:t>屏幕显示当前设置值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10" name="右箭头 9"/>
          <p:cNvSpPr/>
          <p:nvPr/>
        </p:nvSpPr>
        <p:spPr>
          <a:xfrm>
            <a:off x="3929190" y="4315327"/>
            <a:ext cx="883013" cy="633221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289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6933"/>
            <a:ext cx="4788024" cy="31240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 smtClean="0">
                <a:solidFill>
                  <a:schemeClr val="bg1"/>
                </a:solidFill>
              </a:rPr>
              <a:t>光采集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sz="24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sz="2000" dirty="0" smtClean="0">
                <a:solidFill>
                  <a:schemeClr val="bg1"/>
                </a:solidFill>
              </a:rPr>
              <a:t>光照检测模</a:t>
            </a:r>
            <a:r>
              <a:rPr lang="zh-CN" altLang="en-US" sz="2000" dirty="0">
                <a:solidFill>
                  <a:schemeClr val="bg1"/>
                </a:solidFill>
              </a:rPr>
              <a:t>块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sz="2400" dirty="0" smtClean="0">
                <a:solidFill>
                  <a:schemeClr val="bg1"/>
                </a:solidFill>
              </a:rPr>
              <a:t>	</a:t>
            </a:r>
          </a:p>
          <a:p>
            <a:pPr marL="0" indent="0">
              <a:buNone/>
            </a:pPr>
            <a:endParaRPr lang="en-US" altLang="zh-CN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sz="24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sz="24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sz="24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sz="24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962" y="3590363"/>
            <a:ext cx="2715050" cy="27150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4" y="3573016"/>
            <a:ext cx="2927355" cy="27150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83968" y="1124746"/>
            <a:ext cx="46923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AP3216C(</a:t>
            </a:r>
            <a:r>
              <a:rPr lang="zh-CN" altLang="en-US" sz="2000" dirty="0">
                <a:solidFill>
                  <a:schemeClr val="bg1"/>
                </a:solidFill>
              </a:rPr>
              <a:t>板载</a:t>
            </a:r>
            <a:r>
              <a:rPr lang="en-US" altLang="zh-CN" sz="2000" dirty="0" smtClean="0">
                <a:solidFill>
                  <a:schemeClr val="bg1"/>
                </a:solidFill>
              </a:rPr>
              <a:t>)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en-US" altLang="zh-CN" sz="2000" dirty="0">
                <a:solidFill>
                  <a:schemeClr val="bg1"/>
                </a:solidFill>
              </a:rPr>
              <a:t>	</a:t>
            </a:r>
            <a:r>
              <a:rPr lang="zh-CN" altLang="en-US" sz="2000" dirty="0" smtClean="0">
                <a:solidFill>
                  <a:schemeClr val="bg1"/>
                </a:solidFill>
              </a:rPr>
              <a:t>三</a:t>
            </a:r>
            <a:r>
              <a:rPr lang="zh-CN" altLang="en-US" sz="2000" dirty="0">
                <a:solidFill>
                  <a:schemeClr val="bg1"/>
                </a:solidFill>
              </a:rPr>
              <a:t>合一光感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en-US" altLang="zh-CN" sz="2000" dirty="0">
                <a:solidFill>
                  <a:schemeClr val="bg1"/>
                </a:solidFill>
              </a:rPr>
              <a:t>	</a:t>
            </a:r>
            <a:r>
              <a:rPr lang="zh-CN" altLang="en-US" sz="2000" dirty="0" smtClean="0">
                <a:solidFill>
                  <a:schemeClr val="bg1"/>
                </a:solidFill>
              </a:rPr>
              <a:t>光</a:t>
            </a:r>
            <a:r>
              <a:rPr lang="zh-CN" altLang="en-US" sz="2000" dirty="0">
                <a:solidFill>
                  <a:schemeClr val="bg1"/>
                </a:solidFill>
              </a:rPr>
              <a:t>强</a:t>
            </a:r>
            <a:r>
              <a:rPr lang="en-US" altLang="zh-CN" sz="2000" dirty="0">
                <a:solidFill>
                  <a:schemeClr val="bg1"/>
                </a:solidFill>
              </a:rPr>
              <a:t>(ALS</a:t>
            </a:r>
            <a:r>
              <a:rPr lang="en-US" altLang="zh-CN" sz="2000" dirty="0" smtClean="0">
                <a:solidFill>
                  <a:schemeClr val="bg1"/>
                </a:solidFill>
              </a:rPr>
              <a:t>)</a:t>
            </a:r>
            <a:r>
              <a:rPr lang="zh-CN" altLang="en-US" sz="2000" dirty="0">
                <a:solidFill>
                  <a:schemeClr val="bg1"/>
                </a:solidFill>
              </a:rPr>
              <a:t>、</a:t>
            </a:r>
            <a:r>
              <a:rPr lang="zh-CN" altLang="en-US" sz="2000" dirty="0" smtClean="0">
                <a:solidFill>
                  <a:schemeClr val="bg1"/>
                </a:solidFill>
              </a:rPr>
              <a:t>  接</a:t>
            </a:r>
            <a:r>
              <a:rPr lang="zh-CN" altLang="en-US" sz="2000" dirty="0">
                <a:solidFill>
                  <a:schemeClr val="bg1"/>
                </a:solidFill>
              </a:rPr>
              <a:t>近</a:t>
            </a:r>
            <a:r>
              <a:rPr lang="en-US" altLang="zh-CN" sz="2000" dirty="0">
                <a:solidFill>
                  <a:schemeClr val="bg1"/>
                </a:solidFill>
              </a:rPr>
              <a:t>(PS</a:t>
            </a:r>
            <a:r>
              <a:rPr lang="en-US" altLang="zh-CN" sz="2000" dirty="0" smtClean="0">
                <a:solidFill>
                  <a:schemeClr val="bg1"/>
                </a:solidFill>
              </a:rPr>
              <a:t>)</a:t>
            </a:r>
            <a:r>
              <a:rPr lang="zh-CN" altLang="en-US" sz="2000" dirty="0">
                <a:solidFill>
                  <a:schemeClr val="bg1"/>
                </a:solidFill>
              </a:rPr>
              <a:t>、</a:t>
            </a:r>
            <a:r>
              <a:rPr lang="zh-CN" altLang="en-US" sz="2000" dirty="0" smtClean="0">
                <a:solidFill>
                  <a:schemeClr val="bg1"/>
                </a:solidFill>
              </a:rPr>
              <a:t>  红</a:t>
            </a:r>
            <a:r>
              <a:rPr lang="zh-CN" altLang="en-US" sz="2000" dirty="0">
                <a:solidFill>
                  <a:schemeClr val="bg1"/>
                </a:solidFill>
              </a:rPr>
              <a:t>外</a:t>
            </a:r>
            <a:r>
              <a:rPr lang="en-US" altLang="zh-CN" sz="2000" dirty="0">
                <a:solidFill>
                  <a:schemeClr val="bg1"/>
                </a:solidFill>
              </a:rPr>
              <a:t>(IR</a:t>
            </a:r>
            <a:r>
              <a:rPr lang="en-US" altLang="zh-CN" sz="2000" dirty="0" smtClean="0">
                <a:solidFill>
                  <a:schemeClr val="bg1"/>
                </a:solidFill>
              </a:rPr>
              <a:t>)</a:t>
            </a:r>
            <a:endParaRPr lang="en-US" altLang="zh-CN" sz="2000" dirty="0">
              <a:solidFill>
                <a:schemeClr val="bg1"/>
              </a:solidFill>
            </a:endParaRPr>
          </a:p>
          <a:p>
            <a:endParaRPr lang="zh-CN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1338" y="1278633"/>
            <a:ext cx="31598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             </a:t>
            </a:r>
            <a:r>
              <a:rPr lang="en-US" altLang="zh-CN" sz="2000" dirty="0">
                <a:solidFill>
                  <a:schemeClr val="bg1"/>
                </a:solidFill>
              </a:rPr>
              <a:t>	</a:t>
            </a:r>
            <a:r>
              <a:rPr lang="zh-CN" altLang="en-US" sz="2000" dirty="0">
                <a:solidFill>
                  <a:schemeClr val="bg1"/>
                </a:solidFill>
              </a:rPr>
              <a:t>阈值设置困难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en-US" altLang="zh-CN" sz="2000" dirty="0">
                <a:solidFill>
                  <a:schemeClr val="bg1"/>
                </a:solidFill>
              </a:rPr>
              <a:t>             	</a:t>
            </a:r>
            <a:r>
              <a:rPr lang="zh-CN" altLang="en-US" sz="2000" dirty="0">
                <a:solidFill>
                  <a:schemeClr val="bg1"/>
                </a:solidFill>
              </a:rPr>
              <a:t>只能实现一个阈值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23928" y="4347989"/>
            <a:ext cx="9150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zh-CN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VS</a:t>
            </a:r>
            <a:endParaRPr lang="zh-CN" alt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335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425401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 smtClean="0">
                <a:solidFill>
                  <a:schemeClr val="bg1"/>
                </a:solidFill>
              </a:rPr>
              <a:t>报警模块</a:t>
            </a:r>
            <a:r>
              <a:rPr lang="en-US" altLang="zh-CN" dirty="0" smtClean="0">
                <a:solidFill>
                  <a:schemeClr val="bg1"/>
                </a:solidFill>
              </a:rPr>
              <a:t/>
            </a:r>
            <a:br>
              <a:rPr lang="en-US" altLang="zh-CN" dirty="0" smtClean="0">
                <a:solidFill>
                  <a:schemeClr val="bg1"/>
                </a:solidFill>
              </a:rPr>
            </a:br>
            <a:r>
              <a:rPr lang="en-US" altLang="zh-CN" dirty="0" smtClean="0">
                <a:solidFill>
                  <a:schemeClr val="bg1"/>
                </a:solidFill>
              </a:rPr>
              <a:t/>
            </a:r>
            <a:br>
              <a:rPr lang="en-US" altLang="zh-CN" dirty="0" smtClean="0">
                <a:solidFill>
                  <a:schemeClr val="bg1"/>
                </a:solidFill>
              </a:rPr>
            </a:br>
            <a:r>
              <a:rPr lang="en-US" altLang="zh-CN" dirty="0" smtClean="0">
                <a:solidFill>
                  <a:schemeClr val="bg1"/>
                </a:solidFill>
              </a:rPr>
              <a:t>	</a:t>
            </a:r>
            <a:r>
              <a:rPr lang="zh-CN" altLang="en-US" sz="2700" dirty="0" smtClean="0">
                <a:solidFill>
                  <a:schemeClr val="bg1"/>
                </a:solidFill>
              </a:rPr>
              <a:t>蜂鸣器</a:t>
            </a:r>
            <a:endParaRPr lang="zh-CN" altLang="en-US" sz="27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87624" y="3623822"/>
            <a:ext cx="5827236" cy="147732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51 			|	 </a:t>
            </a:r>
            <a:r>
              <a:rPr lang="en-US" altLang="zh-CN" dirty="0">
                <a:solidFill>
                  <a:schemeClr val="bg1"/>
                </a:solidFill>
              </a:rPr>
              <a:t>STM32F767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			|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IO</a:t>
            </a:r>
            <a:r>
              <a:rPr lang="zh-CN" altLang="en-US" dirty="0" smtClean="0">
                <a:solidFill>
                  <a:schemeClr val="bg1"/>
                </a:solidFill>
              </a:rPr>
              <a:t>口高低电平输出</a:t>
            </a:r>
            <a:r>
              <a:rPr lang="en-US" altLang="zh-CN" dirty="0" smtClean="0">
                <a:solidFill>
                  <a:schemeClr val="bg1"/>
                </a:solidFill>
              </a:rPr>
              <a:t>		|	</a:t>
            </a:r>
            <a:r>
              <a:rPr lang="en-US" altLang="zh-CN" dirty="0">
                <a:solidFill>
                  <a:schemeClr val="bg1"/>
                </a:solidFill>
              </a:rPr>
              <a:t>IO</a:t>
            </a:r>
            <a:r>
              <a:rPr lang="zh-CN" altLang="en-US" dirty="0">
                <a:solidFill>
                  <a:schemeClr val="bg1"/>
                </a:solidFill>
              </a:rPr>
              <a:t>扩展芯片</a:t>
            </a:r>
            <a:r>
              <a:rPr lang="en-US" altLang="zh-CN" dirty="0" smtClean="0">
                <a:solidFill>
                  <a:schemeClr val="bg1"/>
                </a:solidFill>
              </a:rPr>
              <a:t>PCF8574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en-US" altLang="zh-CN" dirty="0" smtClean="0">
                <a:solidFill>
                  <a:schemeClr val="bg1"/>
                </a:solidFill>
              </a:rPr>
              <a:t>		|	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			|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440" y="0"/>
            <a:ext cx="3909560" cy="270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14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7586" y="1916832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75656" y="2960657"/>
            <a:ext cx="572464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C00000"/>
                </a:solidFill>
              </a:rPr>
              <a:t>I2C  </a:t>
            </a:r>
            <a:endParaRPr lang="en-US" altLang="zh-CN" sz="2800" b="1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       	</a:t>
            </a:r>
            <a:r>
              <a:rPr lang="zh-CN" altLang="en-US" dirty="0" smtClean="0">
                <a:solidFill>
                  <a:schemeClr val="bg1"/>
                </a:solidFill>
              </a:rPr>
              <a:t>控制蜂鸣器</a:t>
            </a:r>
            <a:r>
              <a:rPr lang="en-US" altLang="zh-CN" dirty="0" smtClean="0">
                <a:solidFill>
                  <a:schemeClr val="bg1"/>
                </a:solidFill>
              </a:rPr>
              <a:t>		 </a:t>
            </a:r>
            <a:r>
              <a:rPr lang="zh-CN" altLang="en-US" dirty="0" smtClean="0">
                <a:solidFill>
                  <a:schemeClr val="bg1"/>
                </a:solidFill>
              </a:rPr>
              <a:t>实现报警发声电路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	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620688"/>
            <a:ext cx="7620000" cy="18383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4504621"/>
            <a:ext cx="2096851" cy="209685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447427" y="3956981"/>
            <a:ext cx="57653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读取三</a:t>
            </a:r>
            <a:r>
              <a:rPr lang="zh-CN" altLang="en-US" dirty="0">
                <a:solidFill>
                  <a:schemeClr val="bg1"/>
                </a:solidFill>
              </a:rPr>
              <a:t>合一光感  </a:t>
            </a: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en-US" altLang="zh-CN" dirty="0" smtClean="0">
                <a:solidFill>
                  <a:schemeClr val="bg1"/>
                </a:solidFill>
              </a:rPr>
              <a:t>	</a:t>
            </a:r>
            <a:r>
              <a:rPr lang="zh-CN" altLang="en-US" dirty="0" smtClean="0">
                <a:solidFill>
                  <a:schemeClr val="bg1"/>
                </a:solidFill>
              </a:rPr>
              <a:t>实</a:t>
            </a:r>
            <a:r>
              <a:rPr lang="zh-CN" altLang="en-US" dirty="0">
                <a:solidFill>
                  <a:schemeClr val="bg1"/>
                </a:solidFill>
              </a:rPr>
              <a:t>现光强光弱报警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396777" y="4491243"/>
            <a:ext cx="4392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读写</a:t>
            </a:r>
            <a:r>
              <a:rPr lang="en-US" altLang="zh-CN" dirty="0">
                <a:solidFill>
                  <a:schemeClr val="bg1"/>
                </a:solidFill>
              </a:rPr>
              <a:t>24C02</a:t>
            </a:r>
            <a:r>
              <a:rPr lang="zh-CN" altLang="en-US" dirty="0">
                <a:solidFill>
                  <a:schemeClr val="bg1"/>
                </a:solidFill>
              </a:rPr>
              <a:t>存储芯片</a:t>
            </a:r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en-US" altLang="zh-CN" dirty="0" smtClean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实</a:t>
            </a:r>
            <a:r>
              <a:rPr lang="zh-CN" altLang="en-US" dirty="0">
                <a:solidFill>
                  <a:schemeClr val="bg1"/>
                </a:solidFill>
              </a:rPr>
              <a:t>现掉电保存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99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427984" y="68456"/>
                <a:ext cx="4337286" cy="245855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bg1"/>
                    </a:solidFill>
                  </a:rPr>
                  <a:t>两个引脚：输入端和输出端</a:t>
                </a:r>
                <a:endParaRPr lang="en-US" altLang="zh-CN" dirty="0" smtClean="0">
                  <a:solidFill>
                    <a:schemeClr val="bg1"/>
                  </a:solidFill>
                </a:endParaRPr>
              </a:p>
              <a:p>
                <a:r>
                  <a:rPr lang="zh-CN" altLang="en-US" dirty="0" smtClean="0">
                    <a:solidFill>
                      <a:schemeClr val="bg1"/>
                    </a:solidFill>
                  </a:rPr>
                  <a:t>给输入端一个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10us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以上的高电平，会发射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8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个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40KHZ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方波，如果声音遇到障碍物返回输出端会持续输出一段高电平</a:t>
                </a:r>
                <a:endParaRPr lang="en-US" altLang="zh-CN" dirty="0">
                  <a:solidFill>
                    <a:schemeClr val="bg1"/>
                  </a:solidFill>
                </a:endParaRPr>
              </a:p>
              <a:p>
                <a:endParaRPr lang="en-US" altLang="zh-CN" dirty="0" smtClean="0">
                  <a:solidFill>
                    <a:schemeClr val="bg1"/>
                  </a:solidFill>
                </a:endParaRPr>
              </a:p>
              <a:p>
                <a:endParaRPr lang="en-US" altLang="zh-CN" dirty="0" smtClean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altLang="zh-CN" sz="2800" b="1" dirty="0" smtClean="0">
                    <a:solidFill>
                      <a:srgbClr val="FF0000"/>
                    </a:solidFill>
                  </a:rPr>
                  <a:t>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zh-CN" sz="2800" b="1" dirty="0">
                            <a:solidFill>
                              <a:srgbClr val="FF0000"/>
                            </a:solidFill>
                          </a:rPr>
                          <m:t>Time</m:t>
                        </m:r>
                        <m:r>
                          <m:rPr>
                            <m:nor/>
                          </m:rPr>
                          <a:rPr lang="en-US" altLang="zh-CN" sz="2800" b="1" dirty="0">
                            <a:solidFill>
                              <a:srgbClr val="FF0000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zh-CN" altLang="en-US" sz="2800" b="1" dirty="0">
                            <a:solidFill>
                              <a:srgbClr val="FF0000"/>
                            </a:solidFill>
                          </a:rPr>
                          <m:t>∗ </m:t>
                        </m:r>
                        <m:r>
                          <m:rPr>
                            <m:nor/>
                          </m:rPr>
                          <a:rPr lang="en-US" altLang="zh-CN" sz="2800" b="1" dirty="0">
                            <a:solidFill>
                              <a:srgbClr val="FF0000"/>
                            </a:solidFill>
                          </a:rPr>
                          <m:t>340</m:t>
                        </m:r>
                        <m:r>
                          <m:rPr>
                            <m:nor/>
                          </m:rPr>
                          <a:rPr lang="en-US" altLang="zh-CN" sz="2800" b="1" dirty="0">
                            <a:solidFill>
                              <a:srgbClr val="FF0000"/>
                            </a:solidFill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en-US" altLang="zh-CN" sz="2800" b="1" dirty="0">
                            <a:solidFill>
                              <a:srgbClr val="FF0000"/>
                            </a:solidFill>
                          </a:rPr>
                          <m:t>/</m:t>
                        </m:r>
                        <m:r>
                          <m:rPr>
                            <m:nor/>
                          </m:rPr>
                          <a:rPr lang="en-US" altLang="zh-CN" sz="2800" b="1" dirty="0">
                            <a:solidFill>
                              <a:srgbClr val="FF0000"/>
                            </a:solidFill>
                          </a:rPr>
                          <m:t>s</m:t>
                        </m:r>
                      </m:num>
                      <m:den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𝟐</m:t>
                        </m:r>
                      </m:den>
                    </m:f>
                  </m:oMath>
                </a14:m>
                <a:endParaRPr lang="en-US" altLang="zh-CN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68456"/>
                <a:ext cx="4337286" cy="2458558"/>
              </a:xfrm>
              <a:prstGeom prst="rect">
                <a:avLst/>
              </a:prstGeom>
              <a:blipFill rotWithShape="1">
                <a:blip r:embed="rId2"/>
                <a:stretch>
                  <a:fillRect l="-980" t="-1724" r="-980" b="-2217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458" y="0"/>
            <a:ext cx="5419838" cy="2636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图片 20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46"/>
            <a:ext cx="2345127" cy="2345127"/>
          </a:xfrm>
          <a:prstGeom prst="rect">
            <a:avLst/>
          </a:prstGeom>
        </p:spPr>
      </p:pic>
      <p:grpSp>
        <p:nvGrpSpPr>
          <p:cNvPr id="73" name="组合 72"/>
          <p:cNvGrpSpPr/>
          <p:nvPr/>
        </p:nvGrpSpPr>
        <p:grpSpPr>
          <a:xfrm>
            <a:off x="331912" y="2782737"/>
            <a:ext cx="3768029" cy="3908458"/>
            <a:chOff x="179512" y="2630337"/>
            <a:chExt cx="3768029" cy="3908458"/>
          </a:xfrm>
        </p:grpSpPr>
        <p:sp>
          <p:nvSpPr>
            <p:cNvPr id="74" name="流程图: 终止 73"/>
            <p:cNvSpPr/>
            <p:nvPr/>
          </p:nvSpPr>
          <p:spPr>
            <a:xfrm>
              <a:off x="1313132" y="2630337"/>
              <a:ext cx="878295" cy="288032"/>
            </a:xfrm>
            <a:prstGeom prst="flowChartTerminator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</a:rPr>
                <a:t>开始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179512" y="3379370"/>
              <a:ext cx="3171549" cy="323731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</a:rPr>
                <a:t>IO</a:t>
              </a:r>
              <a:r>
                <a:rPr lang="zh-CN" altLang="en-US" dirty="0" smtClean="0">
                  <a:solidFill>
                    <a:schemeClr val="bg1"/>
                  </a:solidFill>
                </a:rPr>
                <a:t>输出高</a:t>
              </a:r>
              <a:r>
                <a:rPr lang="zh-CN" altLang="en-US" dirty="0">
                  <a:solidFill>
                    <a:schemeClr val="bg1"/>
                  </a:solidFill>
                </a:rPr>
                <a:t>电</a:t>
              </a:r>
              <a:r>
                <a:rPr lang="zh-CN" altLang="en-US" dirty="0" smtClean="0">
                  <a:solidFill>
                    <a:schemeClr val="bg1"/>
                  </a:solidFill>
                </a:rPr>
                <a:t>平并延</a:t>
              </a:r>
              <a:r>
                <a:rPr lang="zh-CN" altLang="en-US" dirty="0">
                  <a:solidFill>
                    <a:schemeClr val="bg1"/>
                  </a:solidFill>
                </a:rPr>
                <a:t>迟</a:t>
              </a:r>
              <a:r>
                <a:rPr lang="en-US" altLang="zh-CN" dirty="0" smtClean="0">
                  <a:solidFill>
                    <a:schemeClr val="bg1"/>
                  </a:solidFill>
                </a:rPr>
                <a:t>10us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6" name="流程图: 决策 75"/>
            <p:cNvSpPr/>
            <p:nvPr/>
          </p:nvSpPr>
          <p:spPr>
            <a:xfrm>
              <a:off x="369105" y="5039743"/>
              <a:ext cx="2815412" cy="654397"/>
            </a:xfrm>
            <a:prstGeom prst="flowChartDecision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</a:rPr>
                <a:t>变量值</a:t>
              </a:r>
              <a:endParaRPr lang="en-US" altLang="zh-CN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dirty="0" smtClean="0">
                  <a:solidFill>
                    <a:schemeClr val="bg1"/>
                  </a:solidFill>
                </a:rPr>
                <a:t>是否更新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77" name="直接箭头连接符 76"/>
            <p:cNvCxnSpPr/>
            <p:nvPr/>
          </p:nvCxnSpPr>
          <p:spPr>
            <a:xfrm flipH="1">
              <a:off x="1770465" y="2990377"/>
              <a:ext cx="1" cy="36004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箭头连接符 77"/>
            <p:cNvCxnSpPr/>
            <p:nvPr/>
          </p:nvCxnSpPr>
          <p:spPr>
            <a:xfrm>
              <a:off x="1765287" y="3833273"/>
              <a:ext cx="0" cy="396351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箭头连接符 78"/>
            <p:cNvCxnSpPr/>
            <p:nvPr/>
          </p:nvCxnSpPr>
          <p:spPr>
            <a:xfrm flipH="1">
              <a:off x="1770464" y="4643396"/>
              <a:ext cx="1" cy="396349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>
              <a:off x="3264518" y="5360581"/>
              <a:ext cx="683023" cy="5235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箭头连接符 80"/>
            <p:cNvCxnSpPr/>
            <p:nvPr/>
          </p:nvCxnSpPr>
          <p:spPr>
            <a:xfrm flipH="1">
              <a:off x="1844936" y="3093858"/>
              <a:ext cx="2102605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>
              <a:off x="3947539" y="3093858"/>
              <a:ext cx="0" cy="227308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/>
            <p:cNvSpPr txBox="1"/>
            <p:nvPr/>
          </p:nvSpPr>
          <p:spPr>
            <a:xfrm>
              <a:off x="1313132" y="5694140"/>
              <a:ext cx="358176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是</a:t>
              </a:r>
            </a:p>
          </p:txBody>
        </p:sp>
        <p:cxnSp>
          <p:nvCxnSpPr>
            <p:cNvPr id="84" name="直接箭头连接符 83"/>
            <p:cNvCxnSpPr/>
            <p:nvPr/>
          </p:nvCxnSpPr>
          <p:spPr>
            <a:xfrm>
              <a:off x="1776811" y="5694140"/>
              <a:ext cx="0" cy="396351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矩形 84"/>
            <p:cNvSpPr/>
            <p:nvPr/>
          </p:nvSpPr>
          <p:spPr>
            <a:xfrm>
              <a:off x="650999" y="6215064"/>
              <a:ext cx="2251624" cy="323731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计</a:t>
              </a:r>
              <a:r>
                <a:rPr lang="zh-CN" altLang="en-US" dirty="0" smtClean="0">
                  <a:solidFill>
                    <a:schemeClr val="bg1"/>
                  </a:solidFill>
                </a:rPr>
                <a:t>算</a:t>
              </a:r>
              <a:r>
                <a:rPr lang="zh-CN" altLang="en-US" dirty="0">
                  <a:solidFill>
                    <a:schemeClr val="bg1"/>
                  </a:solidFill>
                </a:rPr>
                <a:t>距离并更</a:t>
              </a:r>
              <a:r>
                <a:rPr lang="zh-CN" altLang="en-US" dirty="0" smtClean="0">
                  <a:solidFill>
                    <a:schemeClr val="bg1"/>
                  </a:solidFill>
                </a:rPr>
                <a:t>新屏幕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124693" y="4924899"/>
              <a:ext cx="359482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</a:rPr>
                <a:t>否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837156" y="4229624"/>
              <a:ext cx="1879309" cy="393879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</a:rPr>
                <a:t>IO</a:t>
              </a:r>
              <a:r>
                <a:rPr lang="zh-CN" altLang="en-US" dirty="0" smtClean="0">
                  <a:solidFill>
                    <a:schemeClr val="bg1"/>
                  </a:solidFill>
                </a:rPr>
                <a:t>关闭高电平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75" name="组合 2074"/>
          <p:cNvGrpSpPr/>
          <p:nvPr/>
        </p:nvGrpSpPr>
        <p:grpSpPr>
          <a:xfrm>
            <a:off x="5076056" y="2704326"/>
            <a:ext cx="3327946" cy="3963861"/>
            <a:chOff x="4268390" y="2752639"/>
            <a:chExt cx="3327946" cy="3963861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5672546" y="6685960"/>
              <a:ext cx="1923790" cy="5235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7596336" y="2782737"/>
              <a:ext cx="0" cy="390845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>
              <a:off x="4742949" y="2954130"/>
              <a:ext cx="1902976" cy="32373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</a:rPr>
                <a:t>外部中断</a:t>
              </a:r>
              <a:r>
                <a:rPr lang="en-US" altLang="zh-CN" dirty="0" smtClean="0">
                  <a:solidFill>
                    <a:schemeClr val="bg1"/>
                  </a:solidFill>
                </a:rPr>
                <a:t>0-&gt;1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4328496" y="6090492"/>
              <a:ext cx="2562431" cy="286438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</a:rPr>
                <a:t>清空并关闭定时器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4683204" y="4483143"/>
              <a:ext cx="1978683" cy="3205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外部中</a:t>
              </a:r>
              <a:r>
                <a:rPr lang="zh-CN" altLang="en-US" dirty="0" smtClean="0">
                  <a:solidFill>
                    <a:schemeClr val="bg1"/>
                  </a:solidFill>
                </a:rPr>
                <a:t>断</a:t>
              </a:r>
              <a:r>
                <a:rPr lang="en-US" altLang="zh-CN" dirty="0" smtClean="0">
                  <a:solidFill>
                    <a:schemeClr val="bg1"/>
                  </a:solidFill>
                </a:rPr>
                <a:t>1-&gt;0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7" name="直接箭头连接符 46"/>
            <p:cNvCxnSpPr/>
            <p:nvPr/>
          </p:nvCxnSpPr>
          <p:spPr>
            <a:xfrm flipH="1">
              <a:off x="5669299" y="4841568"/>
              <a:ext cx="1" cy="396349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/>
            <p:nvPr/>
          </p:nvCxnSpPr>
          <p:spPr>
            <a:xfrm flipH="1">
              <a:off x="5669298" y="5680631"/>
              <a:ext cx="1" cy="396349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/>
            <p:cNvSpPr/>
            <p:nvPr/>
          </p:nvSpPr>
          <p:spPr>
            <a:xfrm>
              <a:off x="4771486" y="3734718"/>
              <a:ext cx="1874439" cy="32356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</a:rPr>
                <a:t>打</a:t>
              </a:r>
              <a:r>
                <a:rPr lang="zh-CN" altLang="en-US" dirty="0" smtClean="0">
                  <a:solidFill>
                    <a:schemeClr val="bg1"/>
                  </a:solidFill>
                </a:rPr>
                <a:t>开定时器</a:t>
              </a:r>
            </a:p>
          </p:txBody>
        </p:sp>
        <p:cxnSp>
          <p:nvCxnSpPr>
            <p:cNvPr id="55" name="直接箭头连接符 54"/>
            <p:cNvCxnSpPr/>
            <p:nvPr/>
          </p:nvCxnSpPr>
          <p:spPr>
            <a:xfrm flipH="1">
              <a:off x="5669300" y="4066170"/>
              <a:ext cx="3246" cy="360393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56"/>
            <p:cNvCxnSpPr/>
            <p:nvPr/>
          </p:nvCxnSpPr>
          <p:spPr>
            <a:xfrm flipH="1">
              <a:off x="5670924" y="2752639"/>
              <a:ext cx="9542" cy="225625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矩形 63"/>
            <p:cNvSpPr/>
            <p:nvPr/>
          </p:nvSpPr>
          <p:spPr>
            <a:xfrm>
              <a:off x="4268390" y="5294231"/>
              <a:ext cx="2808311" cy="393879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</a:rPr>
                <a:t>读取定时器值并更新变量</a:t>
              </a:r>
            </a:p>
          </p:txBody>
        </p:sp>
        <p:cxnSp>
          <p:nvCxnSpPr>
            <p:cNvPr id="93" name="直接连接符 92"/>
            <p:cNvCxnSpPr/>
            <p:nvPr/>
          </p:nvCxnSpPr>
          <p:spPr>
            <a:xfrm flipH="1">
              <a:off x="5680465" y="6352877"/>
              <a:ext cx="1" cy="36362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>
              <a:off x="5669300" y="2752639"/>
              <a:ext cx="1927036" cy="5235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箭头连接符 102"/>
            <p:cNvCxnSpPr/>
            <p:nvPr/>
          </p:nvCxnSpPr>
          <p:spPr>
            <a:xfrm flipH="1">
              <a:off x="5691818" y="3351573"/>
              <a:ext cx="3246" cy="360393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189" y="1768"/>
            <a:ext cx="5419838" cy="2636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67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7584" y="2810922"/>
            <a:ext cx="441338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掉电存储</a:t>
            </a:r>
            <a:endParaRPr lang="en-US" altLang="zh-CN" b="1" dirty="0">
              <a:solidFill>
                <a:srgbClr val="C00000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IAP</a:t>
            </a:r>
            <a:r>
              <a:rPr lang="zh-CN" altLang="en-US" dirty="0" smtClean="0">
                <a:solidFill>
                  <a:schemeClr val="bg1"/>
                </a:solidFill>
              </a:rPr>
              <a:t>：将自带内部</a:t>
            </a:r>
            <a:r>
              <a:rPr lang="en-US" altLang="zh-CN" dirty="0" smtClean="0">
                <a:solidFill>
                  <a:schemeClr val="bg1"/>
                </a:solidFill>
              </a:rPr>
              <a:t>Flash</a:t>
            </a:r>
            <a:r>
              <a:rPr lang="zh-CN" altLang="en-US" dirty="0" smtClean="0">
                <a:solidFill>
                  <a:schemeClr val="bg1"/>
                </a:solidFill>
              </a:rPr>
              <a:t>模拟为</a:t>
            </a:r>
            <a:r>
              <a:rPr lang="en-US" altLang="zh-CN" dirty="0" smtClean="0">
                <a:solidFill>
                  <a:schemeClr val="bg1"/>
                </a:solidFill>
              </a:rPr>
              <a:t>EEPROM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/>
                </a:solidFill>
              </a:rPr>
              <a:t>I2C:   </a:t>
            </a:r>
            <a:r>
              <a:rPr lang="zh-CN" altLang="en-US" dirty="0" smtClean="0">
                <a:solidFill>
                  <a:schemeClr val="bg1"/>
                </a:solidFill>
              </a:rPr>
              <a:t>读写</a:t>
            </a:r>
            <a:r>
              <a:rPr lang="en-US" altLang="zh-CN" dirty="0" smtClean="0">
                <a:solidFill>
                  <a:schemeClr val="bg1"/>
                </a:solidFill>
              </a:rPr>
              <a:t>24C02 EEPROM</a:t>
            </a:r>
            <a:r>
              <a:rPr lang="zh-CN" altLang="en-US" dirty="0" smtClean="0">
                <a:solidFill>
                  <a:schemeClr val="bg1"/>
                </a:solidFill>
              </a:rPr>
              <a:t>芯片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/>
                </a:solidFill>
              </a:rPr>
              <a:t>SPI</a:t>
            </a:r>
            <a:r>
              <a:rPr lang="zh-CN" altLang="en-US" dirty="0" smtClean="0">
                <a:solidFill>
                  <a:schemeClr val="bg1"/>
                </a:solidFill>
              </a:rPr>
              <a:t>：读</a:t>
            </a:r>
            <a:r>
              <a:rPr lang="zh-CN" altLang="en-US" dirty="0">
                <a:solidFill>
                  <a:schemeClr val="bg1"/>
                </a:solidFill>
              </a:rPr>
              <a:t>写</a:t>
            </a:r>
            <a:r>
              <a:rPr lang="en-US" altLang="zh-CN" dirty="0" smtClean="0">
                <a:solidFill>
                  <a:schemeClr val="bg1"/>
                </a:solidFill>
              </a:rPr>
              <a:t>W25Q256 Flash</a:t>
            </a:r>
            <a:r>
              <a:rPr lang="zh-CN" altLang="en-US" dirty="0" smtClean="0">
                <a:solidFill>
                  <a:schemeClr val="bg1"/>
                </a:solidFill>
              </a:rPr>
              <a:t>芯片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/>
                </a:solidFill>
              </a:rPr>
              <a:t>SD/USB-HDD/SDRAM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</a:rPr>
              <a:t>双方案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 smtClean="0">
                <a:solidFill>
                  <a:schemeClr val="bg1"/>
                </a:solidFill>
              </a:rPr>
              <a:t>即可以通过</a:t>
            </a:r>
            <a:r>
              <a:rPr lang="en-US" altLang="zh-CN" dirty="0" smtClean="0">
                <a:solidFill>
                  <a:srgbClr val="C00000"/>
                </a:solidFill>
              </a:rPr>
              <a:t>I2C</a:t>
            </a:r>
            <a:r>
              <a:rPr lang="zh-CN" altLang="en-US" dirty="0" smtClean="0">
                <a:solidFill>
                  <a:srgbClr val="C00000"/>
                </a:solidFill>
              </a:rPr>
              <a:t>协议</a:t>
            </a:r>
            <a:r>
              <a:rPr lang="zh-CN" altLang="en-US" dirty="0" smtClean="0">
                <a:solidFill>
                  <a:schemeClr val="bg1"/>
                </a:solidFill>
              </a:rPr>
              <a:t>读写</a:t>
            </a:r>
            <a:r>
              <a:rPr lang="en-US" altLang="zh-CN" dirty="0" smtClean="0">
                <a:solidFill>
                  <a:schemeClr val="bg1"/>
                </a:solidFill>
              </a:rPr>
              <a:t>24C02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 smtClean="0">
                <a:solidFill>
                  <a:schemeClr val="bg1"/>
                </a:solidFill>
              </a:rPr>
              <a:t>亦可以通过</a:t>
            </a:r>
            <a:r>
              <a:rPr lang="en-US" altLang="zh-CN" dirty="0" smtClean="0">
                <a:solidFill>
                  <a:srgbClr val="C00000"/>
                </a:solidFill>
              </a:rPr>
              <a:t>SPI</a:t>
            </a:r>
            <a:r>
              <a:rPr lang="zh-CN" altLang="en-US" dirty="0" smtClean="0">
                <a:solidFill>
                  <a:srgbClr val="C00000"/>
                </a:solidFill>
              </a:rPr>
              <a:t>协议</a:t>
            </a:r>
            <a:r>
              <a:rPr lang="zh-CN" altLang="en-US" dirty="0" smtClean="0">
                <a:solidFill>
                  <a:schemeClr val="bg1"/>
                </a:solidFill>
              </a:rPr>
              <a:t>读写</a:t>
            </a:r>
            <a:r>
              <a:rPr lang="en-US" altLang="zh-CN" dirty="0" smtClean="0">
                <a:solidFill>
                  <a:schemeClr val="bg1"/>
                </a:solidFill>
              </a:rPr>
              <a:t>W25Q256</a:t>
            </a:r>
          </a:p>
          <a:p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7" y="-9693"/>
            <a:ext cx="5334827" cy="284063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7" t="2116" r="18834" b="4048"/>
          <a:stretch/>
        </p:blipFill>
        <p:spPr>
          <a:xfrm>
            <a:off x="5563486" y="188640"/>
            <a:ext cx="3485624" cy="643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01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2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组合 80"/>
          <p:cNvGrpSpPr/>
          <p:nvPr/>
        </p:nvGrpSpPr>
        <p:grpSpPr>
          <a:xfrm>
            <a:off x="64524" y="389254"/>
            <a:ext cx="9438292" cy="5869923"/>
            <a:chOff x="64524" y="389254"/>
            <a:chExt cx="9438292" cy="5869923"/>
          </a:xfrm>
        </p:grpSpPr>
        <p:sp>
          <p:nvSpPr>
            <p:cNvPr id="2" name="矩形 1"/>
            <p:cNvSpPr/>
            <p:nvPr/>
          </p:nvSpPr>
          <p:spPr>
            <a:xfrm>
              <a:off x="3251923" y="2748029"/>
              <a:ext cx="1744423" cy="71468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</a:rPr>
                <a:t>stm32F767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4980576" y="459683"/>
              <a:ext cx="1379311" cy="57473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</a:rPr>
                <a:t>LCD</a:t>
              </a:r>
              <a:r>
                <a:rPr lang="zh-CN" altLang="en-US" b="1" dirty="0" smtClean="0">
                  <a:solidFill>
                    <a:schemeClr val="tx1"/>
                  </a:solidFill>
                </a:rPr>
                <a:t>触摸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5252666" y="5660151"/>
              <a:ext cx="1330800" cy="55172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</a:rPr>
                <a:t>AP3216C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576467" y="4911992"/>
              <a:ext cx="1298175" cy="55586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</a:rPr>
                <a:t>PCF8574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7948892" y="3066893"/>
              <a:ext cx="1097503" cy="42098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</a:rPr>
                <a:t>24C02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 flipH="1">
              <a:off x="2941431" y="1405978"/>
              <a:ext cx="2091" cy="664066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4259727" y="2070044"/>
              <a:ext cx="0" cy="69507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6052257" y="3758429"/>
              <a:ext cx="4799" cy="1901722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4735909" y="3758429"/>
              <a:ext cx="1316347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4752938" y="3449232"/>
              <a:ext cx="0" cy="30919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5656177" y="3979658"/>
              <a:ext cx="0" cy="1680493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4398570" y="3979658"/>
              <a:ext cx="1257607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4428394" y="3462714"/>
              <a:ext cx="0" cy="531813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4980003" y="3277384"/>
              <a:ext cx="2951403" cy="22706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7135136" y="2333892"/>
              <a:ext cx="0" cy="56098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4997489" y="2873665"/>
              <a:ext cx="2109534" cy="2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4223649" y="3462714"/>
              <a:ext cx="0" cy="1429369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886811" y="4542783"/>
              <a:ext cx="17038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/>
                <a:t>IO</a:t>
              </a:r>
              <a:r>
                <a:rPr lang="zh-CN" altLang="en-US" sz="1600" dirty="0" smtClean="0"/>
                <a:t>扩展芯片</a:t>
              </a:r>
              <a:endParaRPr lang="zh-CN" altLang="en-US" sz="16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250497" y="2496752"/>
              <a:ext cx="81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PB14</a:t>
              </a:r>
              <a:endParaRPr lang="zh-CN" alt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899979" y="2487586"/>
              <a:ext cx="81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PB15</a:t>
              </a:r>
              <a:endParaRPr lang="zh-CN" alt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120104" y="2590439"/>
              <a:ext cx="10580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SPI</a:t>
              </a:r>
              <a:r>
                <a:rPr lang="zh-CN" altLang="en-US" dirty="0">
                  <a:solidFill>
                    <a:srgbClr val="FF0000"/>
                  </a:solidFill>
                </a:rPr>
                <a:t>协</a:t>
              </a:r>
              <a:r>
                <a:rPr lang="zh-CN" altLang="en-US" dirty="0" smtClean="0">
                  <a:solidFill>
                    <a:srgbClr val="FF0000"/>
                  </a:solidFill>
                </a:rPr>
                <a:t>议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409557" y="4389613"/>
              <a:ext cx="1217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I2C</a:t>
              </a:r>
              <a:r>
                <a:rPr lang="zh-CN" altLang="en-US" dirty="0">
                  <a:solidFill>
                    <a:srgbClr val="FF0000"/>
                  </a:solidFill>
                </a:rPr>
                <a:t>协</a:t>
              </a:r>
              <a:r>
                <a:rPr lang="zh-CN" altLang="en-US" dirty="0" smtClean="0">
                  <a:solidFill>
                    <a:srgbClr val="FF0000"/>
                  </a:solidFill>
                </a:rPr>
                <a:t>议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101278" y="5189925"/>
              <a:ext cx="16098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/>
                <a:t>三合一光感</a:t>
              </a:r>
              <a:endParaRPr lang="zh-CN" altLang="en-US" sz="1600" dirty="0"/>
            </a:p>
          </p:txBody>
        </p:sp>
        <p:cxnSp>
          <p:nvCxnSpPr>
            <p:cNvPr id="54" name="直接连接符 53"/>
            <p:cNvCxnSpPr/>
            <p:nvPr/>
          </p:nvCxnSpPr>
          <p:spPr>
            <a:xfrm>
              <a:off x="3756108" y="2333891"/>
              <a:ext cx="0" cy="40147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3294806" y="2513845"/>
              <a:ext cx="0" cy="25127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V="1">
              <a:off x="1399125" y="4811834"/>
              <a:ext cx="470668" cy="1193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1651788" y="3767301"/>
              <a:ext cx="12419" cy="1044533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1626423" y="3796512"/>
              <a:ext cx="265082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1669561" y="4011864"/>
              <a:ext cx="22729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V="1">
              <a:off x="2484389" y="3994527"/>
              <a:ext cx="1465295" cy="1167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>
              <a:off x="3738739" y="3420288"/>
              <a:ext cx="0" cy="338142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V="1">
              <a:off x="2476284" y="3758431"/>
              <a:ext cx="1262455" cy="67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3941578" y="3449232"/>
              <a:ext cx="0" cy="556965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1399125" y="4782631"/>
              <a:ext cx="692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vcc</a:t>
              </a:r>
              <a:endParaRPr lang="zh-CN" altLang="en-US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1878833" y="3808217"/>
              <a:ext cx="9314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LED0</a:t>
              </a:r>
              <a:endParaRPr lang="zh-CN" altLang="en-US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869793" y="3567157"/>
              <a:ext cx="9314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LED1</a:t>
              </a:r>
              <a:endParaRPr lang="zh-CN" altLang="en-US" dirty="0"/>
            </a:p>
          </p:txBody>
        </p:sp>
        <p:cxnSp>
          <p:nvCxnSpPr>
            <p:cNvPr id="96" name="直接连接符 95"/>
            <p:cNvCxnSpPr/>
            <p:nvPr/>
          </p:nvCxnSpPr>
          <p:spPr>
            <a:xfrm flipV="1">
              <a:off x="3495568" y="1405978"/>
              <a:ext cx="0" cy="492089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>
              <a:off x="3495568" y="1881495"/>
              <a:ext cx="1259996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>
              <a:off x="4752938" y="1864865"/>
              <a:ext cx="19655" cy="91084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>
              <a:off x="2941431" y="2070044"/>
              <a:ext cx="1318296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>
              <a:off x="2323611" y="2333890"/>
              <a:ext cx="1432496" cy="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>
              <a:off x="1284010" y="2513845"/>
              <a:ext cx="2010796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/>
            <p:cNvSpPr txBox="1"/>
            <p:nvPr/>
          </p:nvSpPr>
          <p:spPr>
            <a:xfrm>
              <a:off x="2643935" y="2426214"/>
              <a:ext cx="732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PA0</a:t>
              </a:r>
              <a:endParaRPr lang="zh-CN" altLang="en-US" dirty="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213983" y="2393488"/>
              <a:ext cx="732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PCB</a:t>
              </a:r>
              <a:endParaRPr lang="zh-CN" altLang="en-US" dirty="0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3706996" y="2393488"/>
              <a:ext cx="732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PH2</a:t>
              </a:r>
              <a:endParaRPr lang="zh-CN" altLang="en-US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4223649" y="2391335"/>
              <a:ext cx="732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PH3</a:t>
              </a:r>
              <a:endParaRPr lang="zh-CN" altLang="en-US" dirty="0"/>
            </a:p>
          </p:txBody>
        </p:sp>
        <p:cxnSp>
          <p:nvCxnSpPr>
            <p:cNvPr id="130" name="直接连接符 129"/>
            <p:cNvCxnSpPr/>
            <p:nvPr/>
          </p:nvCxnSpPr>
          <p:spPr>
            <a:xfrm flipH="1">
              <a:off x="2323612" y="1405978"/>
              <a:ext cx="11884" cy="927914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>
              <a:off x="1312542" y="795037"/>
              <a:ext cx="0" cy="26429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V="1">
              <a:off x="1096374" y="822090"/>
              <a:ext cx="481251" cy="2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>
              <a:off x="1284010" y="1300885"/>
              <a:ext cx="0" cy="121296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/>
            <p:cNvSpPr txBox="1"/>
            <p:nvPr/>
          </p:nvSpPr>
          <p:spPr>
            <a:xfrm>
              <a:off x="2575162" y="1097238"/>
              <a:ext cx="732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key1</a:t>
              </a:r>
              <a:endParaRPr lang="zh-CN" altLang="en-US" dirty="0"/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3210436" y="1070185"/>
              <a:ext cx="7311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key0</a:t>
              </a:r>
              <a:endParaRPr lang="zh-CN" altLang="en-US" dirty="0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1963284" y="1097238"/>
              <a:ext cx="732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key2</a:t>
              </a:r>
              <a:endParaRPr lang="zh-CN" altLang="en-US" dirty="0"/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963250" y="998685"/>
              <a:ext cx="819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wkup</a:t>
              </a:r>
              <a:endParaRPr lang="zh-CN" altLang="en-US" dirty="0"/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1020289" y="414797"/>
              <a:ext cx="7325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VCC</a:t>
              </a:r>
              <a:endParaRPr lang="zh-CN" altLang="en-US" dirty="0"/>
            </a:p>
          </p:txBody>
        </p:sp>
        <p:cxnSp>
          <p:nvCxnSpPr>
            <p:cNvPr id="166" name="直接连接符 165"/>
            <p:cNvCxnSpPr/>
            <p:nvPr/>
          </p:nvCxnSpPr>
          <p:spPr>
            <a:xfrm>
              <a:off x="2323611" y="893591"/>
              <a:ext cx="1" cy="308742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连接符 166"/>
            <p:cNvCxnSpPr/>
            <p:nvPr/>
          </p:nvCxnSpPr>
          <p:spPr>
            <a:xfrm>
              <a:off x="3495568" y="903153"/>
              <a:ext cx="0" cy="299178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/>
            <p:cNvCxnSpPr/>
            <p:nvPr/>
          </p:nvCxnSpPr>
          <p:spPr>
            <a:xfrm>
              <a:off x="2941431" y="893591"/>
              <a:ext cx="0" cy="308741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/>
          </p:nvCxnSpPr>
          <p:spPr>
            <a:xfrm>
              <a:off x="2319439" y="903153"/>
              <a:ext cx="1176130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/>
          </p:nvCxnSpPr>
          <p:spPr>
            <a:xfrm>
              <a:off x="2943522" y="689944"/>
              <a:ext cx="0" cy="213209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/>
          </p:nvCxnSpPr>
          <p:spPr>
            <a:xfrm>
              <a:off x="2722547" y="694883"/>
              <a:ext cx="404714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/>
          </p:nvCxnSpPr>
          <p:spPr>
            <a:xfrm>
              <a:off x="2784320" y="603976"/>
              <a:ext cx="246366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/>
          </p:nvCxnSpPr>
          <p:spPr>
            <a:xfrm>
              <a:off x="2839602" y="485644"/>
              <a:ext cx="170603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TextBox 199"/>
            <p:cNvSpPr txBox="1"/>
            <p:nvPr/>
          </p:nvSpPr>
          <p:spPr>
            <a:xfrm>
              <a:off x="3166486" y="389254"/>
              <a:ext cx="819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GND</a:t>
              </a:r>
              <a:endParaRPr lang="zh-CN" altLang="en-US" dirty="0"/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2841942" y="3680255"/>
              <a:ext cx="819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GPIO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6519097" y="1405978"/>
              <a:ext cx="1895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Flash </a:t>
              </a:r>
              <a:r>
                <a:rPr lang="zh-CN" altLang="en-US" dirty="0" smtClean="0"/>
                <a:t>存储芯片</a:t>
              </a:r>
              <a:endParaRPr lang="zh-CN" altLang="en-US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951334" y="4391215"/>
              <a:ext cx="1217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I2C</a:t>
              </a:r>
              <a:r>
                <a:rPr lang="zh-CN" altLang="en-US" dirty="0">
                  <a:solidFill>
                    <a:srgbClr val="FF0000"/>
                  </a:solidFill>
                </a:rPr>
                <a:t>协</a:t>
              </a:r>
              <a:r>
                <a:rPr lang="zh-CN" altLang="en-US" dirty="0" smtClean="0">
                  <a:solidFill>
                    <a:srgbClr val="FF0000"/>
                  </a:solidFill>
                </a:rPr>
                <a:t>议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974946" y="3208963"/>
              <a:ext cx="12170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I2C</a:t>
              </a:r>
              <a:r>
                <a:rPr lang="zh-CN" altLang="en-US" dirty="0">
                  <a:solidFill>
                    <a:srgbClr val="FF0000"/>
                  </a:solidFill>
                </a:rPr>
                <a:t>协</a:t>
              </a:r>
              <a:r>
                <a:rPr lang="zh-CN" altLang="en-US" dirty="0" smtClean="0">
                  <a:solidFill>
                    <a:srgbClr val="FF0000"/>
                  </a:solidFill>
                </a:rPr>
                <a:t>议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6568624" y="1746530"/>
              <a:ext cx="1379311" cy="57473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chemeClr val="tx1"/>
                  </a:solidFill>
                </a:rPr>
                <a:t>W25Q256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79" name="直接连接符 78"/>
            <p:cNvCxnSpPr/>
            <p:nvPr/>
          </p:nvCxnSpPr>
          <p:spPr>
            <a:xfrm>
              <a:off x="5860660" y="1047961"/>
              <a:ext cx="57406" cy="1823873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5489037" y="1495533"/>
              <a:ext cx="10580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SPI </a:t>
              </a:r>
              <a:r>
                <a:rPr lang="zh-CN" altLang="en-US" dirty="0" smtClean="0">
                  <a:solidFill>
                    <a:srgbClr val="FF0000"/>
                  </a:solidFill>
                </a:rPr>
                <a:t>协议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1" name="直接连接符 90"/>
            <p:cNvCxnSpPr/>
            <p:nvPr/>
          </p:nvCxnSpPr>
          <p:spPr>
            <a:xfrm>
              <a:off x="1443835" y="2909250"/>
              <a:ext cx="1808087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1443835" y="3208963"/>
              <a:ext cx="1808088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矩形 94"/>
            <p:cNvSpPr/>
            <p:nvPr/>
          </p:nvSpPr>
          <p:spPr>
            <a:xfrm>
              <a:off x="64524" y="2794086"/>
              <a:ext cx="1379311" cy="57473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>
                  <a:solidFill>
                    <a:schemeClr val="tx1"/>
                  </a:solidFill>
                </a:rPr>
                <a:t>超声波模块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484850" y="2858755"/>
              <a:ext cx="19828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GPIO+</a:t>
              </a:r>
              <a:r>
                <a:rPr lang="zh-CN" altLang="en-US" dirty="0" smtClean="0">
                  <a:solidFill>
                    <a:srgbClr val="FF0000"/>
                  </a:solidFill>
                </a:rPr>
                <a:t>定时器</a:t>
              </a:r>
              <a:r>
                <a:rPr lang="en-US" altLang="zh-CN" dirty="0" smtClean="0">
                  <a:solidFill>
                    <a:srgbClr val="FF0000"/>
                  </a:solidFill>
                </a:rPr>
                <a:t>+</a:t>
              </a:r>
              <a:r>
                <a:rPr lang="zh-CN" altLang="en-US" dirty="0" smtClean="0">
                  <a:solidFill>
                    <a:srgbClr val="FF0000"/>
                  </a:solidFill>
                </a:rPr>
                <a:t>外部中断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580252" y="2073008"/>
              <a:ext cx="2104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</a:rPr>
                <a:t>轮询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70429" y="5612846"/>
              <a:ext cx="2084225" cy="64633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FF0000"/>
                  </a:solidFill>
                </a:rPr>
                <a:t>定时器</a:t>
              </a:r>
              <a:r>
                <a:rPr lang="en-US" altLang="zh-CN" dirty="0" smtClean="0">
                  <a:solidFill>
                    <a:srgbClr val="FF0000"/>
                  </a:solidFill>
                </a:rPr>
                <a:t>2</a:t>
              </a:r>
            </a:p>
            <a:p>
              <a:r>
                <a:rPr lang="zh-CN" altLang="en-US" dirty="0"/>
                <a:t>系</a:t>
              </a:r>
              <a:r>
                <a:rPr lang="zh-CN" altLang="en-US" dirty="0" smtClean="0"/>
                <a:t>统计时 定时报警</a:t>
              </a:r>
              <a:endParaRPr lang="zh-CN" altLang="en-US" dirty="0"/>
            </a:p>
          </p:txBody>
        </p:sp>
        <p:sp>
          <p:nvSpPr>
            <p:cNvPr id="49" name="矩形 48"/>
            <p:cNvSpPr/>
            <p:nvPr/>
          </p:nvSpPr>
          <p:spPr>
            <a:xfrm>
              <a:off x="247231" y="5217408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rgbClr val="00B050"/>
                  </a:solidFill>
                </a:rPr>
                <a:t>内部：</a:t>
              </a:r>
              <a:endParaRPr lang="en-US" altLang="zh-CN" dirty="0">
                <a:solidFill>
                  <a:srgbClr val="00B050"/>
                </a:solidFill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7325495" y="3538715"/>
              <a:ext cx="2177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EEPROM</a:t>
              </a:r>
              <a:r>
                <a:rPr lang="zh-CN" altLang="en-US" dirty="0" smtClean="0"/>
                <a:t>存储芯片</a:t>
              </a:r>
              <a:endParaRPr lang="zh-CN" altLang="en-US" dirty="0"/>
            </a:p>
          </p:txBody>
        </p:sp>
      </p:grpSp>
      <p:sp>
        <p:nvSpPr>
          <p:cNvPr id="83" name="圆角矩形 82"/>
          <p:cNvSpPr/>
          <p:nvPr/>
        </p:nvSpPr>
        <p:spPr>
          <a:xfrm>
            <a:off x="64524" y="5151963"/>
            <a:ext cx="2719796" cy="1517397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56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91682" y="1484784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流程图: 联系 2"/>
          <p:cNvSpPr/>
          <p:nvPr/>
        </p:nvSpPr>
        <p:spPr>
          <a:xfrm>
            <a:off x="788015" y="1124744"/>
            <a:ext cx="457200" cy="457200"/>
          </a:xfrm>
          <a:prstGeom prst="flowChartConnector">
            <a:avLst/>
          </a:prstGeom>
          <a:solidFill>
            <a:srgbClr val="DAE82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流程图: 联系 3"/>
          <p:cNvSpPr/>
          <p:nvPr/>
        </p:nvSpPr>
        <p:spPr>
          <a:xfrm>
            <a:off x="1600528" y="399364"/>
            <a:ext cx="457200" cy="457200"/>
          </a:xfrm>
          <a:prstGeom prst="flowChartConnector">
            <a:avLst/>
          </a:prstGeom>
          <a:solidFill>
            <a:srgbClr val="DAE82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联系 4"/>
          <p:cNvSpPr/>
          <p:nvPr/>
        </p:nvSpPr>
        <p:spPr>
          <a:xfrm>
            <a:off x="2437631" y="1124744"/>
            <a:ext cx="457200" cy="457200"/>
          </a:xfrm>
          <a:prstGeom prst="flowChartConnector">
            <a:avLst/>
          </a:prstGeom>
          <a:solidFill>
            <a:srgbClr val="DAE82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联系 5"/>
          <p:cNvSpPr/>
          <p:nvPr/>
        </p:nvSpPr>
        <p:spPr>
          <a:xfrm>
            <a:off x="1600528" y="1124744"/>
            <a:ext cx="457200" cy="457200"/>
          </a:xfrm>
          <a:prstGeom prst="flowChartConnector">
            <a:avLst/>
          </a:prstGeom>
          <a:solidFill>
            <a:srgbClr val="DAE82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419400" y="755412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距离➕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19399" y="1581944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距离</a:t>
            </a:r>
            <a:r>
              <a:rPr lang="en-US" altLang="zh-CN" dirty="0" smtClean="0">
                <a:solidFill>
                  <a:schemeClr val="bg1"/>
                </a:solidFill>
              </a:rPr>
              <a:t>—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56503" y="1581944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光照</a:t>
            </a:r>
            <a:r>
              <a:rPr lang="zh-CN" altLang="en-US" dirty="0" smtClean="0">
                <a:solidFill>
                  <a:schemeClr val="bg1"/>
                </a:solidFill>
              </a:rPr>
              <a:t>➕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5844" y="1567326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光照</a:t>
            </a:r>
            <a:r>
              <a:rPr lang="en-US" altLang="zh-CN" dirty="0" smtClean="0">
                <a:solidFill>
                  <a:schemeClr val="bg1"/>
                </a:solidFill>
              </a:rPr>
              <a:t>—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流程图: 联系 10"/>
          <p:cNvSpPr/>
          <p:nvPr/>
        </p:nvSpPr>
        <p:spPr>
          <a:xfrm>
            <a:off x="4253516" y="1124744"/>
            <a:ext cx="457200" cy="457200"/>
          </a:xfrm>
          <a:prstGeom prst="flowChartConnector">
            <a:avLst/>
          </a:prstGeom>
          <a:solidFill>
            <a:srgbClr val="DAE82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流程图: 联系 11"/>
          <p:cNvSpPr/>
          <p:nvPr/>
        </p:nvSpPr>
        <p:spPr>
          <a:xfrm>
            <a:off x="5066029" y="399364"/>
            <a:ext cx="457200" cy="457200"/>
          </a:xfrm>
          <a:prstGeom prst="flowChartConnector">
            <a:avLst/>
          </a:prstGeom>
          <a:solidFill>
            <a:srgbClr val="DAE82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流程图: 联系 12"/>
          <p:cNvSpPr/>
          <p:nvPr/>
        </p:nvSpPr>
        <p:spPr>
          <a:xfrm>
            <a:off x="5903132" y="1124744"/>
            <a:ext cx="457200" cy="457200"/>
          </a:xfrm>
          <a:prstGeom prst="flowChartConnector">
            <a:avLst/>
          </a:prstGeom>
          <a:solidFill>
            <a:srgbClr val="DAE82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流程图: 联系 13"/>
          <p:cNvSpPr/>
          <p:nvPr/>
        </p:nvSpPr>
        <p:spPr>
          <a:xfrm>
            <a:off x="5066029" y="1124744"/>
            <a:ext cx="457200" cy="457200"/>
          </a:xfrm>
          <a:prstGeom prst="flowChartConnector">
            <a:avLst/>
          </a:prstGeom>
          <a:solidFill>
            <a:srgbClr val="DAE82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884901" y="75541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切换键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84900" y="158194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确定键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08566" y="158194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减键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11345" y="15673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加键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60592" y="2954299"/>
            <a:ext cx="2428870" cy="120032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FC000"/>
                </a:solidFill>
              </a:rPr>
              <a:t>报警距离设置</a:t>
            </a:r>
            <a:r>
              <a:rPr lang="en-US" altLang="zh-CN" dirty="0" smtClean="0">
                <a:solidFill>
                  <a:srgbClr val="FFC000"/>
                </a:solidFill>
              </a:rPr>
              <a:t>	</a:t>
            </a:r>
            <a:r>
              <a:rPr lang="en-US" altLang="zh-CN" dirty="0" smtClean="0">
                <a:solidFill>
                  <a:srgbClr val="FFC000"/>
                </a:solidFill>
                <a:sym typeface="Wingdings" panose="05000000000000000000" pitchFamily="2" charset="2"/>
              </a:rPr>
              <a:t>&lt;----</a:t>
            </a:r>
            <a:endParaRPr lang="en-US" altLang="zh-CN" dirty="0" smtClean="0">
              <a:solidFill>
                <a:srgbClr val="FFC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FC000"/>
                </a:solidFill>
              </a:rPr>
              <a:t>报警时间设置</a:t>
            </a:r>
            <a:endParaRPr lang="en-US" altLang="zh-CN" dirty="0" smtClean="0">
              <a:solidFill>
                <a:srgbClr val="FFC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FC000"/>
                </a:solidFill>
              </a:rPr>
              <a:t>报警光照设置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656912" y="3427819"/>
            <a:ext cx="2592288" cy="32373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Switch</a:t>
            </a:r>
            <a:r>
              <a:rPr lang="zh-CN" altLang="en-US" dirty="0" smtClean="0">
                <a:solidFill>
                  <a:schemeClr val="bg1"/>
                </a:solidFill>
              </a:rPr>
              <a:t>键切换至预修改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7988021" y="3793627"/>
            <a:ext cx="0" cy="72200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5066030" y="4509120"/>
            <a:ext cx="2921992" cy="651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H="1">
            <a:off x="5374278" y="2564904"/>
            <a:ext cx="2613743" cy="0"/>
          </a:xfrm>
          <a:prstGeom prst="straightConnector1">
            <a:avLst/>
          </a:prstGeom>
          <a:noFill/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988021" y="2564904"/>
            <a:ext cx="0" cy="83351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4014796" y="2452246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一级菜单</a:t>
            </a:r>
            <a:endParaRPr lang="en-US" altLang="zh-CN" b="1" dirty="0">
              <a:solidFill>
                <a:srgbClr val="C0000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943703" y="5031193"/>
            <a:ext cx="2548748" cy="32373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Enter</a:t>
            </a:r>
            <a:r>
              <a:rPr lang="zh-CN" altLang="en-US" dirty="0" smtClean="0">
                <a:solidFill>
                  <a:schemeClr val="bg1"/>
                </a:solidFill>
              </a:rPr>
              <a:t>键按下进入修改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807632" y="5805264"/>
            <a:ext cx="2814911" cy="32373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Add / Less </a:t>
            </a:r>
            <a:r>
              <a:rPr lang="zh-CN" altLang="en-US" dirty="0" smtClean="0">
                <a:solidFill>
                  <a:schemeClr val="bg1"/>
                </a:solidFill>
              </a:rPr>
              <a:t>键增加减少值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000653" y="6479993"/>
            <a:ext cx="2548748" cy="32373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Enter</a:t>
            </a:r>
            <a:r>
              <a:rPr lang="zh-CN" altLang="en-US" dirty="0" smtClean="0">
                <a:solidFill>
                  <a:schemeClr val="bg1"/>
                </a:solidFill>
              </a:rPr>
              <a:t>键保存并退出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36" name="直接箭头连接符 35"/>
          <p:cNvCxnSpPr/>
          <p:nvPr/>
        </p:nvCxnSpPr>
        <p:spPr>
          <a:xfrm flipH="1">
            <a:off x="5044671" y="4174391"/>
            <a:ext cx="1" cy="856804"/>
          </a:xfrm>
          <a:prstGeom prst="straightConnector1">
            <a:avLst/>
          </a:prstGeom>
          <a:noFill/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5044670" y="5354923"/>
            <a:ext cx="1" cy="428402"/>
          </a:xfrm>
          <a:prstGeom prst="straightConnector1">
            <a:avLst/>
          </a:prstGeom>
          <a:noFill/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5066030" y="6128994"/>
            <a:ext cx="0" cy="338660"/>
          </a:xfrm>
          <a:prstGeom prst="straightConnector1">
            <a:avLst/>
          </a:prstGeom>
          <a:noFill/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3807632" y="5354923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</a:rPr>
              <a:t>二级</a:t>
            </a:r>
            <a:r>
              <a:rPr lang="zh-CN" altLang="en-US" b="1" dirty="0">
                <a:solidFill>
                  <a:srgbClr val="C00000"/>
                </a:solidFill>
              </a:rPr>
              <a:t>菜单</a:t>
            </a:r>
            <a:endParaRPr lang="en-US" altLang="zh-CN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09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678</Words>
  <Application>Microsoft Office PowerPoint</Application>
  <PresentationFormat>全屏显示(4:3)</PresentationFormat>
  <Paragraphs>149</Paragraphs>
  <Slides>10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1" baseType="lpstr">
      <vt:lpstr>Office 主题​​</vt:lpstr>
      <vt:lpstr>PowerPoint 演示文稿</vt:lpstr>
      <vt:lpstr>PowerPoint 演示文稿</vt:lpstr>
      <vt:lpstr>PowerPoint 演示文稿</vt:lpstr>
      <vt:lpstr>报警模块   蜂鸣器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xb21cn</dc:creator>
  <cp:lastModifiedBy>xb21cn</cp:lastModifiedBy>
  <cp:revision>46</cp:revision>
  <dcterms:created xsi:type="dcterms:W3CDTF">2019-06-22T10:27:15Z</dcterms:created>
  <dcterms:modified xsi:type="dcterms:W3CDTF">2019-07-19T05:29:23Z</dcterms:modified>
</cp:coreProperties>
</file>